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5" r:id="rId13"/>
    <p:sldId id="266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4221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1822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 err="1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Что получилось</a:t>
            </a:r>
            <a:endParaRPr lang="ru-RU"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89;p27">
            <a:extLst>
              <a:ext uri="{FF2B5EF4-FFF2-40B4-BE49-F238E27FC236}">
                <a16:creationId xmlns:a16="http://schemas.microsoft.com/office/drawing/2014/main" id="{65B36E3B-3C70-4CA0-A55A-D4B16645D692}"/>
              </a:ext>
            </a:extLst>
          </p:cNvPr>
          <p:cNvSpPr/>
          <p:nvPr/>
        </p:nvSpPr>
        <p:spPr>
          <a:xfrm>
            <a:off x="8323108" y="1825621"/>
            <a:ext cx="3503976" cy="1950689"/>
          </a:xfrm>
          <a:prstGeom prst="wedgeRoundRectCallout">
            <a:avLst>
              <a:gd name="adj1" fmla="val -50063"/>
              <a:gd name="adj2" fmla="val 105798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Используется справочник в бд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ключ-значение, для определения значимых колонок данных в файлах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44B1-E39B-4518-8E32-9B869DDD013C}"/>
              </a:ext>
            </a:extLst>
          </p:cNvPr>
          <p:cNvSpPr txBox="1"/>
          <p:nvPr/>
        </p:nvSpPr>
        <p:spPr>
          <a:xfrm>
            <a:off x="330200" y="1330944"/>
            <a:ext cx="1162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Изначально планировалось делать для каждой страховой компании свой парсер, но в процессе работы получился один универсальный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1EE1A7-8538-47B7-B96F-7E9F09AE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153" y="2251712"/>
            <a:ext cx="4078994" cy="3554423"/>
          </a:xfrm>
          <a:prstGeom prst="rect">
            <a:avLst/>
          </a:prstGeom>
        </p:spPr>
      </p:pic>
      <p:sp>
        <p:nvSpPr>
          <p:cNvPr id="13" name="Google Shape;289;p27">
            <a:extLst>
              <a:ext uri="{FF2B5EF4-FFF2-40B4-BE49-F238E27FC236}">
                <a16:creationId xmlns:a16="http://schemas.microsoft.com/office/drawing/2014/main" id="{1B3E3ECF-9C59-46FA-BE72-FAFE2CA543FA}"/>
              </a:ext>
            </a:extLst>
          </p:cNvPr>
          <p:cNvSpPr/>
          <p:nvPr/>
        </p:nvSpPr>
        <p:spPr>
          <a:xfrm>
            <a:off x="300089" y="4172846"/>
            <a:ext cx="3503976" cy="1950689"/>
          </a:xfrm>
          <a:prstGeom prst="wedgeRoundRectCallout">
            <a:avLst>
              <a:gd name="adj1" fmla="val 51060"/>
              <a:gd name="adj2" fmla="val -90169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Использование справочника из бд позволило сделать гибкую систему и не требует доработки кода при незначительных изменений форматов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5211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B443ABF-04FC-4CD0-AC44-172A1A752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646" y="2234618"/>
            <a:ext cx="5431795" cy="2388763"/>
          </a:xfrm>
          <a:prstGeom prst="rect">
            <a:avLst/>
          </a:prstGeom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Что получилось</a:t>
            </a:r>
            <a:endParaRPr lang="ru-RU"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C04B4C8E-38D8-44D4-9269-8B70F60805C6}"/>
              </a:ext>
            </a:extLst>
          </p:cNvPr>
          <p:cNvSpPr/>
          <p:nvPr/>
        </p:nvSpPr>
        <p:spPr>
          <a:xfrm>
            <a:off x="1068024" y="5280606"/>
            <a:ext cx="3503976" cy="1114321"/>
          </a:xfrm>
          <a:prstGeom prst="wedgeRoundRectCallout">
            <a:avLst>
              <a:gd name="adj1" fmla="val 131419"/>
              <a:gd name="adj2" fmla="val -56099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Распознаются файлы с разным набором и названием колонок</a:t>
            </a:r>
          </a:p>
        </p:txBody>
      </p:sp>
      <p:sp>
        <p:nvSpPr>
          <p:cNvPr id="10" name="Google Shape;289;p27">
            <a:extLst>
              <a:ext uri="{FF2B5EF4-FFF2-40B4-BE49-F238E27FC236}">
                <a16:creationId xmlns:a16="http://schemas.microsoft.com/office/drawing/2014/main" id="{65B36E3B-3C70-4CA0-A55A-D4B16645D692}"/>
              </a:ext>
            </a:extLst>
          </p:cNvPr>
          <p:cNvSpPr/>
          <p:nvPr/>
        </p:nvSpPr>
        <p:spPr>
          <a:xfrm>
            <a:off x="207434" y="1888485"/>
            <a:ext cx="1845734" cy="2929048"/>
          </a:xfrm>
          <a:prstGeom prst="wedgeRoundRectCallout">
            <a:avLst>
              <a:gd name="adj1" fmla="val 106736"/>
              <a:gd name="adj2" fmla="val -10797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Значимые данные – срок страхования, которые находятся вне таблицы успешно распознаются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44B1-E39B-4518-8E32-9B869DDD013C}"/>
              </a:ext>
            </a:extLst>
          </p:cNvPr>
          <p:cNvSpPr txBox="1"/>
          <p:nvPr/>
        </p:nvSpPr>
        <p:spPr>
          <a:xfrm>
            <a:off x="330200" y="1330944"/>
            <a:ext cx="7207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Который разбирает документы в различном формате, в том числе и вне табличные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72848-576A-4D95-953A-2A2234EAF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748" y="1777985"/>
            <a:ext cx="4581518" cy="1818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A40382-138F-4CBB-B476-D0176DD05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748" y="3764367"/>
            <a:ext cx="4581518" cy="22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76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73;p27">
            <a:extLst>
              <a:ext uri="{FF2B5EF4-FFF2-40B4-BE49-F238E27FC236}">
                <a16:creationId xmlns:a16="http://schemas.microsoft.com/office/drawing/2014/main" id="{0F8B6253-48F7-4398-8789-0806CDC59D6A}"/>
              </a:ext>
            </a:extLst>
          </p:cNvPr>
          <p:cNvSpPr/>
          <p:nvPr/>
        </p:nvSpPr>
        <p:spPr>
          <a:xfrm>
            <a:off x="2872020" y="1648805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 помощью фреймворка и компонентов можно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быстро создать требуемое приложение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274;p27">
            <a:extLst>
              <a:ext uri="{FF2B5EF4-FFF2-40B4-BE49-F238E27FC236}">
                <a16:creationId xmlns:a16="http://schemas.microsoft.com/office/drawing/2014/main" id="{20EEE97D-853D-4240-A27C-416C12891579}"/>
              </a:ext>
            </a:extLst>
          </p:cNvPr>
          <p:cNvSpPr txBox="1"/>
          <p:nvPr/>
        </p:nvSpPr>
        <p:spPr>
          <a:xfrm>
            <a:off x="3078428" y="1583219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276;p27">
            <a:extLst>
              <a:ext uri="{FF2B5EF4-FFF2-40B4-BE49-F238E27FC236}">
                <a16:creationId xmlns:a16="http://schemas.microsoft.com/office/drawing/2014/main" id="{6115DBF7-8316-4EC6-8962-C6C8D71F7CEB}"/>
              </a:ext>
            </a:extLst>
          </p:cNvPr>
          <p:cNvSpPr/>
          <p:nvPr/>
        </p:nvSpPr>
        <p:spPr>
          <a:xfrm>
            <a:off x="2872020" y="2860404"/>
            <a:ext cx="6016500" cy="147688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В дальнейшем планирую перевести справочник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для определения значимых колонок при </a:t>
            </a:r>
            <a:r>
              <a:rPr lang="ru-RU" sz="1600" dirty="0" err="1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парсенге</a:t>
            </a:r>
            <a:endParaRPr lang="ru-RU" sz="1600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ключ значение на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Redis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,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что должно повысить скорость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парсинга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и разгрузить основную бд 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277;p27">
            <a:extLst>
              <a:ext uri="{FF2B5EF4-FFF2-40B4-BE49-F238E27FC236}">
                <a16:creationId xmlns:a16="http://schemas.microsoft.com/office/drawing/2014/main" id="{A4496EF4-4349-4596-8AEF-67DE2A761691}"/>
              </a:ext>
            </a:extLst>
          </p:cNvPr>
          <p:cNvSpPr/>
          <p:nvPr/>
        </p:nvSpPr>
        <p:spPr>
          <a:xfrm>
            <a:off x="2872020" y="4436533"/>
            <a:ext cx="6016500" cy="159234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Сделать экспорт и печать требуемых списков полисов.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Опыта по созданию отчетов у меня много, работал с </a:t>
            </a:r>
            <a:r>
              <a:rPr lang="en-US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Jasper Report, </a:t>
            </a:r>
            <a:endParaRPr lang="ru-RU" sz="1200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Fast Report, SSRS,</a:t>
            </a: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-US" sz="1200" dirty="0" err="1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PowerBuildder</a:t>
            </a: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, но что использовать для создания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отчетов на </a:t>
            </a:r>
            <a:r>
              <a:rPr lang="en-US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PHP</a:t>
            </a: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пока не подобрал</a:t>
            </a:r>
          </a:p>
        </p:txBody>
      </p:sp>
      <p:sp>
        <p:nvSpPr>
          <p:cNvPr id="21" name="Google Shape;280;p27">
            <a:extLst>
              <a:ext uri="{FF2B5EF4-FFF2-40B4-BE49-F238E27FC236}">
                <a16:creationId xmlns:a16="http://schemas.microsoft.com/office/drawing/2014/main" id="{032CE257-5772-4240-B8C4-8DBA82B1919A}"/>
              </a:ext>
            </a:extLst>
          </p:cNvPr>
          <p:cNvSpPr txBox="1"/>
          <p:nvPr/>
        </p:nvSpPr>
        <p:spPr>
          <a:xfrm>
            <a:off x="3078428" y="2797511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82;p27">
            <a:extLst>
              <a:ext uri="{FF2B5EF4-FFF2-40B4-BE49-F238E27FC236}">
                <a16:creationId xmlns:a16="http://schemas.microsoft.com/office/drawing/2014/main" id="{CB8937F7-7005-4551-AD71-5F0A105E2755}"/>
              </a:ext>
            </a:extLst>
          </p:cNvPr>
          <p:cNvSpPr txBox="1"/>
          <p:nvPr/>
        </p:nvSpPr>
        <p:spPr>
          <a:xfrm>
            <a:off x="3039805" y="463992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</a:br>
            <a:endParaRPr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87;p23">
            <a:extLst>
              <a:ext uri="{FF2B5EF4-FFF2-40B4-BE49-F238E27FC236}">
                <a16:creationId xmlns:a16="http://schemas.microsoft.com/office/drawing/2014/main" id="{2BCEA23D-7B25-4C76-BFD5-7079B4CAD40C}"/>
              </a:ext>
            </a:extLst>
          </p:cNvPr>
          <p:cNvSpPr txBox="1">
            <a:spLocks/>
          </p:cNvSpPr>
          <p:nvPr/>
        </p:nvSpPr>
        <p:spPr>
          <a:xfrm>
            <a:off x="5305699" y="5016974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000" dirty="0">
                <a:solidFill>
                  <a:schemeClr val="bg1"/>
                </a:solidFill>
                <a:latin typeface="+mn-lt"/>
                <a:ea typeface="Roboto"/>
                <a:cs typeface="Roboto"/>
                <a:sym typeface="Roboto"/>
              </a:rPr>
              <a:t>Царев Дмитрий Борисович</a:t>
            </a:r>
          </a:p>
        </p:txBody>
      </p:sp>
      <p:sp>
        <p:nvSpPr>
          <p:cNvPr id="12" name="Google Shape;188;p23">
            <a:extLst>
              <a:ext uri="{FF2B5EF4-FFF2-40B4-BE49-F238E27FC236}">
                <a16:creationId xmlns:a16="http://schemas.microsoft.com/office/drawing/2014/main" id="{F5B7764C-15D2-474D-8E9C-EF6955E11034}"/>
              </a:ext>
            </a:extLst>
          </p:cNvPr>
          <p:cNvSpPr txBox="1">
            <a:spLocks/>
          </p:cNvSpPr>
          <p:nvPr/>
        </p:nvSpPr>
        <p:spPr>
          <a:xfrm>
            <a:off x="5305699" y="5572613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>
                <a:solidFill>
                  <a:schemeClr val="bg1"/>
                </a:solidFill>
                <a:latin typeface="+mn-lt"/>
              </a:rPr>
              <a:t>Старший специалист по разработки программного обеспечения</a:t>
            </a:r>
            <a:endParaRPr lang="ru-RU" dirty="0">
              <a:solidFill>
                <a:schemeClr val="bg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9;p23">
            <a:extLst>
              <a:ext uri="{FF2B5EF4-FFF2-40B4-BE49-F238E27FC236}">
                <a16:creationId xmlns:a16="http://schemas.microsoft.com/office/drawing/2014/main" id="{0E52519B-05FE-442C-BD3F-1111E8C9B3E8}"/>
              </a:ext>
            </a:extLst>
          </p:cNvPr>
          <p:cNvSpPr txBox="1">
            <a:spLocks/>
          </p:cNvSpPr>
          <p:nvPr/>
        </p:nvSpPr>
        <p:spPr>
          <a:xfrm>
            <a:off x="5305699" y="5917784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>
                <a:solidFill>
                  <a:schemeClr val="bg1"/>
                </a:solidFill>
                <a:latin typeface="+mn-lt"/>
              </a:rPr>
              <a:t>ООО «Московская дирекция театрально-концертных и спортивно-зрелищных касс»</a:t>
            </a:r>
            <a:endParaRPr lang="ru-RU" dirty="0">
              <a:solidFill>
                <a:schemeClr val="bg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+mj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+mj-lt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+mj-lt"/>
                <a:ea typeface="Roboto"/>
                <a:cs typeface="Roboto"/>
                <a:sym typeface="Roboto"/>
              </a:rPr>
              <a:t>Защита проекта</a:t>
            </a:r>
            <a:endParaRPr sz="3600" dirty="0">
              <a:latin typeface="+mj-lt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>
                <a:latin typeface="+mj-lt"/>
                <a:ea typeface="Roboto"/>
                <a:cs typeface="Roboto"/>
                <a:sym typeface="Roboto"/>
              </a:rPr>
              <a:t>Тема:</a:t>
            </a:r>
            <a:r>
              <a:rPr lang="ru-RU" sz="3600" b="1" i="0" dirty="0">
                <a:solidFill>
                  <a:schemeClr val="bg1"/>
                </a:solidFill>
                <a:effectLst/>
                <a:latin typeface="+mj-lt"/>
              </a:rPr>
              <a:t>Парсер email рассылки </a:t>
            </a:r>
            <a:endParaRPr lang="en-US" sz="3600" b="1" i="0" dirty="0">
              <a:solidFill>
                <a:schemeClr val="bg1"/>
              </a:solidFill>
              <a:effectLst/>
              <a:latin typeface="+mj-lt"/>
            </a:endParaRPr>
          </a:p>
          <a:p>
            <a:pPr marL="0" indent="0">
              <a:buSzPts val="3600"/>
            </a:pPr>
            <a:r>
              <a:rPr lang="ru-RU" sz="3600" b="1" i="0" dirty="0">
                <a:solidFill>
                  <a:schemeClr val="bg1"/>
                </a:solidFill>
                <a:effectLst/>
                <a:latin typeface="+mj-lt"/>
              </a:rPr>
              <a:t>списка застрахованных пациентов 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ru-RU" sz="3600" dirty="0">
              <a:latin typeface="+mj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+mj-lt"/>
                <a:ea typeface="Roboto"/>
                <a:cs typeface="Roboto"/>
                <a:sym typeface="Roboto"/>
              </a:rPr>
              <a:t>Царев Дмитрий Борисович</a:t>
            </a:r>
            <a:endParaRPr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+mj-lt"/>
              </a:rPr>
              <a:t>Старший специалист по разработки программного обеспечения</a:t>
            </a:r>
            <a:endParaRPr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0" i="0" dirty="0">
                <a:solidFill>
                  <a:schemeClr val="bg1"/>
                </a:solidFill>
                <a:effectLst/>
                <a:latin typeface="+mj-lt"/>
              </a:rPr>
              <a:t>ООО «Московская дирекция театрально-концертных и спортивно-зрелищных касс»</a:t>
            </a:r>
            <a:endParaRPr dirty="0">
              <a:solidFill>
                <a:schemeClr val="bg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План защиты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Цели проекта</a:t>
              </a:r>
              <a:endParaRPr sz="36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+mn-lt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 dirty="0"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+mn-lt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+mn-lt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+mn-lt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Цели </a:t>
            </a:r>
            <a:r>
              <a:rPr lang="en-US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Применить на практике знания, полученные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во время обучения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Помочь супруге по работе, так как использование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разнородных списков и постоянный поиск </a:t>
            </a: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в почте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требуемых данных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очень замедляет работу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Данным проектом решил задачу по обработке и хранению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списков пациентов из разных страховых компаний,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для дальнейшей удобной и быстрой работе по поиску 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получении информации о застрахованном пациенте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1047308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Не было понимания за чем все это нужно,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з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ачем нужны «тяжелые» фреймворки,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контейнеры и т.п., когда можно написать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на «голом»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php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 будет все быстрее работать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654689"/>
            <a:ext cx="6016615" cy="1015663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Разработка проекта заняла по времени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не больше недели, причем больше времени было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отрачено на подбор, сравнение и </a:t>
            </a:r>
            <a:endParaRPr lang="ru-RU" sz="1600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изучение компонентов </a:t>
            </a:r>
          </a:p>
        </p:txBody>
      </p:sp>
      <p:sp>
        <p:nvSpPr>
          <p:cNvPr id="252" name="Google Shape;252;p26"/>
          <p:cNvSpPr/>
          <p:nvPr/>
        </p:nvSpPr>
        <p:spPr>
          <a:xfrm>
            <a:off x="3117553" y="478847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Удивило как легко и быстро можно сделать проект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спользу</a:t>
            </a: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я фреймворк и сторонние компоненты 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73715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До курса не знал как делать </a:t>
            </a:r>
            <a:r>
              <a:rPr lang="ru-RU" sz="1600" b="0" i="0" u="none" strike="noStrike" cap="none" dirty="0" err="1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бэкэнд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подобного </a:t>
            </a:r>
            <a:endParaRPr lang="en-US"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проекта на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php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, т.к. </a:t>
            </a: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не знал, что очереди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реализуются очень просто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5745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72262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63652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20EC84-22EB-4FB8-B191-4944DA0C042A}"/>
              </a:ext>
            </a:extLst>
          </p:cNvPr>
          <p:cNvSpPr txBox="1"/>
          <p:nvPr/>
        </p:nvSpPr>
        <p:spPr>
          <a:xfrm>
            <a:off x="3817207" y="1648560"/>
            <a:ext cx="5405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+mn-lt"/>
              </a:rPr>
              <a:t>До курса были знания по </a:t>
            </a:r>
            <a:r>
              <a:rPr lang="en-US" sz="1600" dirty="0">
                <a:latin typeface="+mn-lt"/>
              </a:rPr>
              <a:t>PHP </a:t>
            </a:r>
            <a:r>
              <a:rPr lang="ru-RU" sz="1600" dirty="0">
                <a:latin typeface="+mn-lt"/>
              </a:rPr>
              <a:t>20-ти летней давности, </a:t>
            </a:r>
          </a:p>
          <a:p>
            <a:r>
              <a:rPr lang="ru-RU" sz="1600" dirty="0">
                <a:latin typeface="+mn-lt"/>
              </a:rPr>
              <a:t>когда не было </a:t>
            </a:r>
            <a:r>
              <a:rPr lang="en-US" sz="1600" dirty="0">
                <a:latin typeface="+mn-lt"/>
              </a:rPr>
              <a:t>framework</a:t>
            </a:r>
            <a:r>
              <a:rPr lang="ru-RU" sz="1600" dirty="0">
                <a:latin typeface="+mn-lt"/>
              </a:rPr>
              <a:t>, </a:t>
            </a:r>
            <a:r>
              <a:rPr lang="en-US" sz="1600" dirty="0">
                <a:latin typeface="+mn-lt"/>
              </a:rPr>
              <a:t>composer </a:t>
            </a:r>
            <a:r>
              <a:rPr lang="ru-RU" sz="1600" dirty="0">
                <a:latin typeface="+mn-lt"/>
              </a:rPr>
              <a:t>и прочего…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lt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+mn-lt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Laravel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 платформа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Orchid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позволила  очень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быстро создать </a:t>
            </a:r>
            <a:r>
              <a:rPr lang="ru-RU" sz="16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пользовательский интерфейс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RabbitMQ </a:t>
            </a:r>
            <a:r>
              <a:rPr lang="ru-RU" sz="16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позволил организовать очередь</a:t>
            </a:r>
            <a:endParaRPr sz="16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1F1F1F"/>
                </a:solidFill>
                <a:effectLst/>
                <a:latin typeface="+mn-lt"/>
              </a:rPr>
              <a:t>С помощью </a:t>
            </a:r>
            <a:r>
              <a:rPr lang="en-US" b="0" i="0" dirty="0">
                <a:solidFill>
                  <a:srgbClr val="1F1F1F"/>
                </a:solidFill>
                <a:effectLst/>
                <a:latin typeface="+mn-lt"/>
              </a:rPr>
              <a:t>PHP-IMAP</a:t>
            </a:r>
            <a:r>
              <a:rPr lang="ru-RU" b="0" i="0" dirty="0">
                <a:solidFill>
                  <a:srgbClr val="1F1F1F"/>
                </a:solidFill>
                <a:effectLst/>
                <a:latin typeface="+mn-lt"/>
              </a:rPr>
              <a:t> обрабатываю </a:t>
            </a:r>
            <a:r>
              <a:rPr lang="ru-RU" dirty="0">
                <a:solidFill>
                  <a:srgbClr val="1F1F1F"/>
                </a:solidFill>
                <a:latin typeface="+mn-lt"/>
              </a:rPr>
              <a:t>входящие</a:t>
            </a:r>
            <a:r>
              <a:rPr lang="ru-RU" b="0" i="0" dirty="0">
                <a:solidFill>
                  <a:srgbClr val="1F1F1F"/>
                </a:solidFill>
                <a:effectLst/>
                <a:latin typeface="+mn-lt"/>
              </a:rPr>
              <a:t> письма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404040"/>
                </a:solidFill>
                <a:effectLst/>
                <a:latin typeface="+mn-lt"/>
              </a:rPr>
              <a:t>PhpSpreadsheet</a:t>
            </a:r>
            <a:r>
              <a:rPr lang="ru-RU" dirty="0">
                <a:solidFill>
                  <a:srgbClr val="3F3F3F"/>
                </a:solidFill>
                <a:effectLst/>
                <a:latin typeface="+mn-lt"/>
                <a:ea typeface="Roboto"/>
                <a:sym typeface="Roboto"/>
              </a:rPr>
              <a:t> использую</a:t>
            </a:r>
            <a:r>
              <a:rPr lang="ru-RU" dirty="0">
                <a:solidFill>
                  <a:srgbClr val="3F3F3F"/>
                </a:solidFill>
                <a:latin typeface="+mn-lt"/>
                <a:ea typeface="Roboto"/>
                <a:sym typeface="Roboto"/>
              </a:rPr>
              <a:t> для чтения файлов </a:t>
            </a:r>
            <a:r>
              <a:rPr lang="en-US" dirty="0">
                <a:solidFill>
                  <a:srgbClr val="3F3F3F"/>
                </a:solidFill>
                <a:latin typeface="+mn-lt"/>
                <a:ea typeface="Roboto"/>
                <a:sym typeface="Roboto"/>
              </a:rPr>
              <a:t>excel</a:t>
            </a:r>
            <a:endParaRPr lang="en-US" b="1" i="0" dirty="0">
              <a:solidFill>
                <a:srgbClr val="404040"/>
              </a:solidFill>
              <a:effectLst/>
              <a:latin typeface="+mn-lt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i="0" dirty="0">
                <a:solidFill>
                  <a:srgbClr val="404040"/>
                </a:solidFill>
                <a:effectLst/>
                <a:latin typeface="+mn-lt"/>
              </a:rPr>
              <a:t>С помощью </a:t>
            </a:r>
            <a:r>
              <a:rPr lang="en-US" i="0" dirty="0">
                <a:solidFill>
                  <a:srgbClr val="404040"/>
                </a:solidFill>
                <a:effectLst/>
                <a:latin typeface="+mn-lt"/>
              </a:rPr>
              <a:t>gitlab-ci </a:t>
            </a:r>
            <a:r>
              <a:rPr lang="ru-RU" i="0" dirty="0">
                <a:solidFill>
                  <a:srgbClr val="404040"/>
                </a:solidFill>
                <a:effectLst/>
                <a:latin typeface="+mn-lt"/>
              </a:rPr>
              <a:t>организовал автоматическую</a:t>
            </a:r>
          </a:p>
          <a:p>
            <a:pPr algn="ctr"/>
            <a:r>
              <a:rPr lang="ru-RU" dirty="0">
                <a:solidFill>
                  <a:srgbClr val="404040"/>
                </a:solidFill>
                <a:latin typeface="+mn-lt"/>
              </a:rPr>
              <a:t>выкладку проекта на удаленный сервер</a:t>
            </a:r>
            <a:endParaRPr lang="en-US" i="0" dirty="0">
              <a:solidFill>
                <a:srgbClr val="404040"/>
              </a:solidFill>
              <a:effectLst/>
              <a:latin typeface="+mn-lt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121575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Долго думал какую бд выбрать, но потом понял, что используя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м</a:t>
            </a: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играции </a:t>
            </a:r>
            <a:r>
              <a:rPr lang="en-US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Laravel </a:t>
            </a: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можно отложить этот вопрос на потом 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для разработки использовать </a:t>
            </a:r>
            <a:r>
              <a:rPr lang="en-US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mysql</a:t>
            </a: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, а перед выходом в прод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решить какую бд использовать.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Понял</a:t>
            </a:r>
            <a:r>
              <a:rPr lang="ru-RU" sz="1200" b="0" i="0" u="none" strike="noStrike" cap="none" dirty="0">
                <a:solidFill>
                  <a:srgbClr val="3F3F3F"/>
                </a:solidFill>
                <a:latin typeface="+mn-lt"/>
                <a:ea typeface="Roboto"/>
                <a:cs typeface="Roboto"/>
                <a:sym typeface="Roboto"/>
              </a:rPr>
              <a:t> легко создавать бд с помощью миграций.</a:t>
            </a:r>
            <a:endParaRPr sz="1200" b="0" i="0" u="none" strike="noStrike" cap="none" dirty="0">
              <a:solidFill>
                <a:srgbClr val="3F3F3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+mn-lt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CC0A62-9AF3-437F-9BFB-51F99A42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" y="1308100"/>
            <a:ext cx="5401515" cy="239183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F3CB02-22C8-4F33-8C14-53724F78C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934" y="1308098"/>
            <a:ext cx="5884266" cy="239183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AA96A4-7EAB-4F4F-A3A6-1F3F9A6E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99" y="3809050"/>
            <a:ext cx="5401515" cy="27657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1121E9-2F93-415E-A838-DD5F80127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934" y="3809050"/>
            <a:ext cx="5884266" cy="29008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+mn-lt"/>
                <a:ea typeface="Roboto"/>
                <a:cs typeface="Roboto"/>
                <a:sym typeface="Roboto"/>
              </a:rPr>
              <a:t>Что получилось</a:t>
            </a:r>
            <a:endParaRPr lang="ru-RU" sz="3200" i="0" u="none" strike="noStrike" cap="none" dirty="0">
              <a:solidFill>
                <a:srgbClr val="FFFFFF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3C27B8-ED6C-45FF-A7F4-17A0804A8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7" y="1965324"/>
            <a:ext cx="7281009" cy="30638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E91F5D-F1A7-4160-9187-767C3FD74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1" y="2980668"/>
            <a:ext cx="7321200" cy="3488923"/>
          </a:xfrm>
          <a:prstGeom prst="rect">
            <a:avLst/>
          </a:prstGeom>
        </p:spPr>
      </p:pic>
      <p:sp>
        <p:nvSpPr>
          <p:cNvPr id="9" name="Google Shape;289;p27">
            <a:extLst>
              <a:ext uri="{FF2B5EF4-FFF2-40B4-BE49-F238E27FC236}">
                <a16:creationId xmlns:a16="http://schemas.microsoft.com/office/drawing/2014/main" id="{C04B4C8E-38D8-44D4-9269-8B70F60805C6}"/>
              </a:ext>
            </a:extLst>
          </p:cNvPr>
          <p:cNvSpPr/>
          <p:nvPr/>
        </p:nvSpPr>
        <p:spPr>
          <a:xfrm>
            <a:off x="653157" y="5455812"/>
            <a:ext cx="3503976" cy="1114321"/>
          </a:xfrm>
          <a:prstGeom prst="wedgeRoundRectCallout">
            <a:avLst>
              <a:gd name="adj1" fmla="val -20446"/>
              <a:gd name="adj2" fmla="val -92570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Первый цикл с помощью справочника находим значимые колонки с данными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89;p27">
            <a:extLst>
              <a:ext uri="{FF2B5EF4-FFF2-40B4-BE49-F238E27FC236}">
                <a16:creationId xmlns:a16="http://schemas.microsoft.com/office/drawing/2014/main" id="{65B36E3B-3C70-4CA0-A55A-D4B16645D692}"/>
              </a:ext>
            </a:extLst>
          </p:cNvPr>
          <p:cNvSpPr/>
          <p:nvPr/>
        </p:nvSpPr>
        <p:spPr>
          <a:xfrm>
            <a:off x="9645228" y="1772700"/>
            <a:ext cx="2081104" cy="1207968"/>
          </a:xfrm>
          <a:prstGeom prst="wedgeRoundRectCallout">
            <a:avLst>
              <a:gd name="adj1" fmla="val -50063"/>
              <a:gd name="adj2" fmla="val 105798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+mn-lt"/>
                <a:ea typeface="Avenir"/>
                <a:cs typeface="Avenir"/>
                <a:sym typeface="Avenir"/>
              </a:rPr>
              <a:t>Во втором цикле получаем данные</a:t>
            </a:r>
            <a:endParaRPr sz="1800" dirty="0">
              <a:solidFill>
                <a:srgbClr val="3F3F3F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44B1-E39B-4518-8E32-9B869DDD013C}"/>
              </a:ext>
            </a:extLst>
          </p:cNvPr>
          <p:cNvSpPr txBox="1"/>
          <p:nvPr/>
        </p:nvSpPr>
        <p:spPr>
          <a:xfrm>
            <a:off x="330200" y="1330944"/>
            <a:ext cx="11626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Изначально планировалось делать для каждой страховой компании свой парсер, но в процессе работы получился один универсальный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585</Words>
  <Application>Microsoft Office PowerPoint</Application>
  <PresentationFormat>Широкоэкранный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Noto Sans Symbols</vt:lpstr>
      <vt:lpstr>Calibri</vt:lpstr>
      <vt:lpstr>Arial</vt:lpstr>
      <vt:lpstr>Roboto</vt:lpstr>
      <vt:lpstr>Times New Roman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ProFox</dc:creator>
  <cp:lastModifiedBy>Дмитрий Царёв</cp:lastModifiedBy>
  <cp:revision>26</cp:revision>
  <dcterms:modified xsi:type="dcterms:W3CDTF">2022-01-09T00:05:57Z</dcterms:modified>
</cp:coreProperties>
</file>